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sldIdLst>
    <p:sldId id="256" r:id="rId2"/>
    <p:sldId id="287" r:id="rId3"/>
    <p:sldId id="288" r:id="rId4"/>
    <p:sldId id="290" r:id="rId5"/>
    <p:sldId id="289" r:id="rId6"/>
    <p:sldId id="257" r:id="rId7"/>
    <p:sldId id="313" r:id="rId8"/>
    <p:sldId id="314" r:id="rId9"/>
    <p:sldId id="259" r:id="rId10"/>
    <p:sldId id="316" r:id="rId11"/>
    <p:sldId id="317" r:id="rId12"/>
    <p:sldId id="291" r:id="rId13"/>
    <p:sldId id="294" r:id="rId14"/>
    <p:sldId id="258" r:id="rId15"/>
    <p:sldId id="295" r:id="rId16"/>
    <p:sldId id="298" r:id="rId17"/>
    <p:sldId id="284" r:id="rId18"/>
    <p:sldId id="285" r:id="rId19"/>
    <p:sldId id="303" r:id="rId20"/>
    <p:sldId id="307" r:id="rId21"/>
    <p:sldId id="311" r:id="rId22"/>
    <p:sldId id="319" r:id="rId23"/>
    <p:sldId id="296" r:id="rId24"/>
    <p:sldId id="304" r:id="rId25"/>
    <p:sldId id="300" r:id="rId26"/>
    <p:sldId id="292" r:id="rId27"/>
    <p:sldId id="318" r:id="rId28"/>
    <p:sldId id="31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93759" autoAdjust="0"/>
  </p:normalViewPr>
  <p:slideViewPr>
    <p:cSldViewPr showGuides="1">
      <p:cViewPr>
        <p:scale>
          <a:sx n="98" d="100"/>
          <a:sy n="98" d="100"/>
        </p:scale>
        <p:origin x="72"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2/26/2016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3</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7</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8</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9</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14</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100 – omission error = how often are real features</a:t>
            </a:r>
            <a:r>
              <a:rPr lang="en-US" baseline="0" dirty="0" smtClean="0"/>
              <a:t> in the field correctly shown on the map?</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20</a:t>
            </a:fld>
            <a:endParaRPr lang="en-US"/>
          </a:p>
        </p:txBody>
      </p:sp>
    </p:spTree>
    <p:extLst>
      <p:ext uri="{BB962C8B-B14F-4D97-AF65-F5344CB8AC3E}">
        <p14:creationId xmlns:p14="http://schemas.microsoft.com/office/powerpoint/2010/main" val="369996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accuracy = 100 – commission error = how often is the class on the map actually truthful in reality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21</a:t>
            </a:fld>
            <a:endParaRPr lang="en-US"/>
          </a:p>
        </p:txBody>
      </p:sp>
    </p:spTree>
    <p:extLst>
      <p:ext uri="{BB962C8B-B14F-4D97-AF65-F5344CB8AC3E}">
        <p14:creationId xmlns:p14="http://schemas.microsoft.com/office/powerpoint/2010/main" val="179283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all the reference sites,</a:t>
            </a:r>
            <a:r>
              <a:rPr lang="en-US" baseline="0" dirty="0" smtClean="0"/>
              <a:t> how many were mapped correctly?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22</a:t>
            </a:fld>
            <a:endParaRPr lang="en-US"/>
          </a:p>
        </p:txBody>
      </p:sp>
    </p:spTree>
    <p:extLst>
      <p:ext uri="{BB962C8B-B14F-4D97-AF65-F5344CB8AC3E}">
        <p14:creationId xmlns:p14="http://schemas.microsoft.com/office/powerpoint/2010/main" val="2640421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2/26/2016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2/26/2016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2/26/2016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2/26/2016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2/26/2016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 – Confusion 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12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sz="2400" dirty="0"/>
              <a:t>Create and evaluate </a:t>
            </a:r>
            <a:r>
              <a:rPr lang="en-US" sz="2400" dirty="0" smtClean="0"/>
              <a:t>classification and regression tree (CART) </a:t>
            </a:r>
            <a:r>
              <a:rPr lang="en-US" sz="2400" dirty="0"/>
              <a:t>and Random Forest models in R.</a:t>
            </a:r>
          </a:p>
          <a:p>
            <a:pPr lvl="0"/>
            <a:r>
              <a:rPr lang="en-US" sz="2400" dirty="0"/>
              <a:t>Interpolate tree-based models in R to a raster output.</a:t>
            </a:r>
          </a:p>
          <a:p>
            <a:endParaRPr lang="en-US" dirty="0"/>
          </a:p>
        </p:txBody>
      </p:sp>
    </p:spTree>
    <p:extLst>
      <p:ext uri="{BB962C8B-B14F-4D97-AF65-F5344CB8AC3E}">
        <p14:creationId xmlns:p14="http://schemas.microsoft.com/office/powerpoint/2010/main" val="62579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Producer’s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658988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Accuracy</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6" name="Picture 5"/>
          <p:cNvPicPr>
            <a:picLocks noChangeAspect="1"/>
          </p:cNvPicPr>
          <p:nvPr/>
        </p:nvPicPr>
        <p:blipFill rotWithShape="1">
          <a:blip r:embed="rId4"/>
          <a:srcRect l="50563" t="29001" r="38179" b="21556"/>
          <a:stretch/>
        </p:blipFill>
        <p:spPr>
          <a:xfrm>
            <a:off x="5383530" y="2039112"/>
            <a:ext cx="1779270"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326170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Accuracy</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6" name="Picture 5"/>
          <p:cNvPicPr>
            <a:picLocks noChangeAspect="1"/>
          </p:cNvPicPr>
          <p:nvPr/>
        </p:nvPicPr>
        <p:blipFill rotWithShape="1">
          <a:blip r:embed="rId3"/>
          <a:srcRect l="50563" t="29001" r="38179" b="21556"/>
          <a:stretch/>
        </p:blipFill>
        <p:spPr>
          <a:xfrm>
            <a:off x="5383530" y="2039112"/>
            <a:ext cx="1801368"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pic>
        <p:nvPicPr>
          <p:cNvPr id="8" name="Picture 7"/>
          <p:cNvPicPr>
            <a:picLocks noChangeAspect="1"/>
          </p:cNvPicPr>
          <p:nvPr/>
        </p:nvPicPr>
        <p:blipFill>
          <a:blip r:embed="rId4"/>
          <a:stretch>
            <a:fillRect/>
          </a:stretch>
        </p:blipFill>
        <p:spPr>
          <a:xfrm>
            <a:off x="914400" y="1828800"/>
            <a:ext cx="6858000" cy="4648200"/>
          </a:xfrm>
          <a:prstGeom prst="rect">
            <a:avLst/>
          </a:prstGeom>
        </p:spPr>
      </p:pic>
    </p:spTree>
    <p:extLst>
      <p:ext uri="{BB962C8B-B14F-4D97-AF65-F5344CB8AC3E}">
        <p14:creationId xmlns:p14="http://schemas.microsoft.com/office/powerpoint/2010/main" val="3776858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9741</TotalTime>
  <Words>1584</Words>
  <Application>Microsoft Office PowerPoint</Application>
  <PresentationFormat>On-screen Show (4:3)</PresentationFormat>
  <Paragraphs>201</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Schoolbook</vt:lpstr>
      <vt:lpstr>Courier New</vt:lpstr>
      <vt:lpstr>Times New Roman</vt:lpstr>
      <vt:lpstr>Wingdings 2</vt:lpstr>
      <vt:lpstr>View</vt:lpstr>
      <vt:lpstr>Tree-based Models</vt:lpstr>
      <vt:lpstr>Objectives</vt:lpstr>
      <vt:lpstr>What is a Decision Tree?</vt:lpstr>
      <vt:lpstr>Example</vt:lpstr>
      <vt:lpstr>Advantages of Tree-based Models</vt:lpstr>
      <vt:lpstr>Two Most Common Tree-based Models in R</vt:lpstr>
      <vt:lpstr>Nauman et al., 2015</vt:lpstr>
      <vt:lpstr>Brungard et al., 2015</vt:lpstr>
      <vt:lpstr>rpart algorithm</vt:lpstr>
      <vt:lpstr>rpart – Classification Trees</vt:lpstr>
      <vt:lpstr>rpart – Regression Trees</vt:lpstr>
      <vt:lpstr>EXERCISE: rpart</vt:lpstr>
      <vt:lpstr>Summary - rpart</vt:lpstr>
      <vt:lpstr>randomForest algorithm</vt:lpstr>
      <vt:lpstr>Variable Importance</vt:lpstr>
      <vt:lpstr>Variable Importance: Regression</vt:lpstr>
      <vt:lpstr>Regression Terms</vt:lpstr>
      <vt:lpstr>Classification Terms</vt:lpstr>
      <vt:lpstr>Classification Terms – Confusion Matrix</vt:lpstr>
      <vt:lpstr>Producer’s Accuracy</vt:lpstr>
      <vt:lpstr>User’s Accuracy</vt:lpstr>
      <vt:lpstr>Overall Accuracy</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204</cp:revision>
  <dcterms:created xsi:type="dcterms:W3CDTF">2014-07-22T17:36:19Z</dcterms:created>
  <dcterms:modified xsi:type="dcterms:W3CDTF">2016-02-26T16:00:07Z</dcterms:modified>
</cp:coreProperties>
</file>